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90" r:id="rId2"/>
    <p:sldId id="257" r:id="rId3"/>
    <p:sldId id="350" r:id="rId4"/>
    <p:sldId id="351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7" r:id="rId13"/>
    <p:sldId id="371" r:id="rId14"/>
    <p:sldId id="388" r:id="rId15"/>
    <p:sldId id="373" r:id="rId16"/>
    <p:sldId id="374" r:id="rId17"/>
    <p:sldId id="375" r:id="rId18"/>
    <p:sldId id="376" r:id="rId19"/>
    <p:sldId id="378" r:id="rId20"/>
    <p:sldId id="380" r:id="rId21"/>
    <p:sldId id="382" r:id="rId22"/>
    <p:sldId id="384" r:id="rId23"/>
    <p:sldId id="385" r:id="rId24"/>
    <p:sldId id="389" r:id="rId25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AD645-D653-41BB-AE68-AAADB954E0D7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0B453-F980-4B47-BC8E-EB0C4C1252B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689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FDF3A-7B2C-43CC-B4EB-D3AD3A6E779C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606" y="4689242"/>
            <a:ext cx="5438464" cy="444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6902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1098" y="9376902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D483D-8FCE-43BE-B96B-8717E4C62D7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15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D483D-8FCE-43BE-B96B-8717E4C62D72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328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9F64D-77BE-489D-A245-8A26A80944BE}" type="datetimeFigureOut">
              <a:rPr lang="pt-BR" smtClean="0"/>
              <a:pPr/>
              <a:t>23/05/2025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85B7-BFFD-43C6-8B3A-432AAFE3B2A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AUDIÊNCIA PÚBLICA</a:t>
            </a:r>
            <a:br>
              <a:rPr lang="pt-BR" b="1" dirty="0">
                <a:latin typeface="Arial" pitchFamily="34" charset="0"/>
                <a:cs typeface="Arial" pitchFamily="34" charset="0"/>
              </a:rPr>
            </a:br>
            <a:r>
              <a:rPr lang="pt-BR" b="1" dirty="0">
                <a:latin typeface="Arial" pitchFamily="34" charset="0"/>
                <a:cs typeface="Arial" pitchFamily="34" charset="0"/>
              </a:rPr>
              <a:t>1º QUADRIMESTRE - 2025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2708920"/>
            <a:ext cx="916305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34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COMPARATIVO DESPESAS CAPITAL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32048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8 – Em Milhares de R$ -  Fonte: Sistema Contábil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44677"/>
              </p:ext>
            </p:extLst>
          </p:nvPr>
        </p:nvGraphicFramePr>
        <p:xfrm>
          <a:off x="251521" y="1628800"/>
          <a:ext cx="8640960" cy="495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6788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DESPESAS DE CAPITAL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Variação %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82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Amortização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1.600.691,84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2.116.632,20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32,23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43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Equipamentos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42.117,00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503.431,85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40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Obras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1.406.834,10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80.617,34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-94,27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83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REPASSES AO PODER LEGISLATIVO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056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Continuação Tabela 8 – Em Milhares de R$ -  Fonte: Sistema Contábil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85602"/>
              </p:ext>
            </p:extLst>
          </p:nvPr>
        </p:nvGraphicFramePr>
        <p:xfrm>
          <a:off x="251520" y="1700808"/>
          <a:ext cx="8640959" cy="4882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543">
                  <a:extLst>
                    <a:ext uri="{9D8B030D-6E8A-4147-A177-3AD203B41FA5}">
                      <a16:colId xmlns:a16="http://schemas.microsoft.com/office/drawing/2014/main" val="2863756123"/>
                    </a:ext>
                  </a:extLst>
                </a:gridCol>
                <a:gridCol w="176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69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VARIAÇÃO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1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REPASSE AO PODER LEGISLATIVO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>
                          <a:solidFill>
                            <a:schemeClr val="tx1"/>
                          </a:solidFill>
                        </a:rPr>
                        <a:t>789.068,99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>
                          <a:solidFill>
                            <a:schemeClr val="tx1"/>
                          </a:solidFill>
                        </a:rPr>
                        <a:t>831.801,98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>
                          <a:solidFill>
                            <a:schemeClr val="tx1"/>
                          </a:solidFill>
                        </a:rPr>
                        <a:t>10,41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567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TI-Samsung\Desktop\grafic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42" y="1340768"/>
            <a:ext cx="4139951" cy="536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436096" y="1700807"/>
            <a:ext cx="3565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4009954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pt-BR" sz="3600" b="1" dirty="0"/>
              <a:t>DISPONIBILIDADE DE CAIXA – ABR/2025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5809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dirty="0"/>
              <a:t>Tabela 10 – Em Milhares de R$ -  Fonte: Contabilidade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64899"/>
              </p:ext>
            </p:extLst>
          </p:nvPr>
        </p:nvGraphicFramePr>
        <p:xfrm>
          <a:off x="177754" y="1417638"/>
          <a:ext cx="8733656" cy="510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2097">
                <a:tc gridSpan="2"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DISPONIBILIDADE DE CAIXA EM 30/04/2025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9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Valores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902">
                <a:tc>
                  <a:txBody>
                    <a:bodyPr/>
                    <a:lstStyle/>
                    <a:p>
                      <a:r>
                        <a:rPr lang="pt-BR" b="0" dirty="0"/>
                        <a:t>Bancos - Ordinários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5.996.025,83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902">
                <a:tc>
                  <a:txBody>
                    <a:bodyPr/>
                    <a:lstStyle/>
                    <a:p>
                      <a:r>
                        <a:rPr lang="pt-BR" b="0" dirty="0"/>
                        <a:t>Bancos – Recursos Vinculados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23.627.364,80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902">
                <a:tc>
                  <a:txBody>
                    <a:bodyPr/>
                    <a:lstStyle/>
                    <a:p>
                      <a:r>
                        <a:rPr lang="pt-BR" b="1" dirty="0"/>
                        <a:t>Saldo em 30/04/2025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29.623.390,63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57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DÍVIDA FLUTUANTE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5 – Em Milhares de R$ -  Fonte: Contabilidade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10333"/>
              </p:ext>
            </p:extLst>
          </p:nvPr>
        </p:nvGraphicFramePr>
        <p:xfrm>
          <a:off x="179512" y="1196753"/>
          <a:ext cx="8712969" cy="5491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487">
                  <a:extLst>
                    <a:ext uri="{9D8B030D-6E8A-4147-A177-3AD203B41FA5}">
                      <a16:colId xmlns:a16="http://schemas.microsoft.com/office/drawing/2014/main" val="7527642"/>
                    </a:ext>
                  </a:extLst>
                </a:gridCol>
                <a:gridCol w="1714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5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180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EXERCÍCIO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SALDO EM 31/12/2024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INSCRITOS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BAIXA/CANC.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SALDO EM 30/04/2025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40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Restos</a:t>
                      </a:r>
                      <a:r>
                        <a:rPr lang="pt-BR" baseline="0" dirty="0"/>
                        <a:t> a Pagar – Não Processados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10.585.411,15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12.238.811,35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4.309.037,65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18.515.184,85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40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Restos</a:t>
                      </a:r>
                      <a:r>
                        <a:rPr lang="pt-BR" baseline="0" dirty="0"/>
                        <a:t> a Pagar – Processados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1.140.274,99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1.242.134,66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1.099.738,25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1.282.671,40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3370881"/>
                  </a:ext>
                </a:extLst>
              </a:tr>
              <a:tr h="850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Serviços da Dívida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1.825.600,51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858.740,43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966.860,08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379429"/>
                  </a:ext>
                </a:extLst>
              </a:tr>
              <a:tr h="5377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Depósitos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-49.333,43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1.895.744,17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1.891.196,70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-44.785,96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374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11.676.352,71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17.202.290,69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8.158.713,03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20.719.930,37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974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/>
              <a:t>DEMAIS DÍVIDAS A PAGAR – FUNDADA - 2025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648072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10 – Em Milhares de R$ -  Fonte: Contabilidade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64749"/>
              </p:ext>
            </p:extLst>
          </p:nvPr>
        </p:nvGraphicFramePr>
        <p:xfrm>
          <a:off x="230832" y="1484787"/>
          <a:ext cx="8733656" cy="543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741">
                <a:tc gridSpan="2"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DÍVIDA FUNDADA A PAGAR EM 30/04/2025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Valores – R$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dirty="0"/>
                        <a:t>Parcelamento INSS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1.494.907,89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dirty="0"/>
                        <a:t>Lei 62/09 – TJMG – Precatórios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1.531.284,45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b="0" dirty="0"/>
                        <a:t>Lei 1418/99 </a:t>
                      </a:r>
                      <a:r>
                        <a:rPr lang="pt-BR" dirty="0"/>
                        <a:t>– Banco do Brasil – Parcelamento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107.557,14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2699517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b="0" dirty="0"/>
                        <a:t>Lei 1777/10 </a:t>
                      </a:r>
                      <a:r>
                        <a:rPr lang="pt-BR" dirty="0"/>
                        <a:t>– BDMG – Operação de Crédito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184.395,98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3425540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b="0" dirty="0"/>
                        <a:t>Lei 2783/23</a:t>
                      </a:r>
                      <a:r>
                        <a:rPr lang="pt-BR" b="0" baseline="0" dirty="0"/>
                        <a:t> – Banco do Brasil – Pavimentação e Equipamentos e Material Permanente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5.614.522,26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743704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b="0" dirty="0"/>
                        <a:t>Lei</a:t>
                      </a:r>
                      <a:r>
                        <a:rPr lang="pt-BR" b="0" baseline="0" dirty="0"/>
                        <a:t> 2389/20 – Banco do Brasil – Operação Crédito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427.539,57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b="0" dirty="0"/>
                        <a:t>Lei 2506/21 – BDMG - Saneamento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1.599.295,98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500820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10.959.503,27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0252095"/>
                  </a:ext>
                </a:extLst>
              </a:tr>
              <a:tr h="387078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7853555"/>
                  </a:ext>
                </a:extLst>
              </a:tr>
              <a:tr h="840049"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20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TI-Samsung\Desktop\lími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190156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7020272" y="1700806"/>
            <a:ext cx="20338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LIMITES</a:t>
            </a:r>
          </a:p>
        </p:txBody>
      </p:sp>
    </p:spTree>
    <p:extLst>
      <p:ext uri="{BB962C8B-B14F-4D97-AF65-F5344CB8AC3E}">
        <p14:creationId xmlns:p14="http://schemas.microsoft.com/office/powerpoint/2010/main" val="9676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RECEITA CORRENTE LÍQUIDA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11 – Em Milhares de R$ -  Fonte: Contabilidade</a:t>
            </a:r>
          </a:p>
          <a:p>
            <a:pPr>
              <a:buNone/>
            </a:pPr>
            <a:endParaRPr lang="pt-BR" sz="16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83404"/>
              </p:ext>
            </p:extLst>
          </p:nvPr>
        </p:nvGraphicFramePr>
        <p:xfrm>
          <a:off x="251520" y="1484783"/>
          <a:ext cx="8712968" cy="51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225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RECEITAS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MAI/24 A ABR/25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76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RECEITA CORRENTE (-) Dedução </a:t>
                      </a:r>
                      <a:r>
                        <a:rPr lang="pt-BR" dirty="0" err="1"/>
                        <a:t>Fundeb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93.662.745,45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763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(-) EXCLUSÕES</a:t>
                      </a:r>
                      <a:r>
                        <a:rPr lang="pt-BR" b="1" baseline="0" dirty="0"/>
                        <a:t> DA RCL – EMENDAS PARLAMENTARES</a:t>
                      </a:r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914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Emendas</a:t>
                      </a:r>
                      <a:r>
                        <a:rPr lang="pt-BR" baseline="0" dirty="0"/>
                        <a:t> Parlamentares e </a:t>
                      </a:r>
                      <a:r>
                        <a:rPr lang="pt-BR" baseline="0" dirty="0" err="1"/>
                        <a:t>ACS´s</a:t>
                      </a:r>
                      <a:r>
                        <a:rPr lang="pt-BR" baseline="0" dirty="0"/>
                        <a:t> e </a:t>
                      </a:r>
                      <a:r>
                        <a:rPr lang="pt-BR" baseline="0" dirty="0" err="1"/>
                        <a:t>ACE´s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4.738.560,00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1413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RECEITA</a:t>
                      </a:r>
                      <a:r>
                        <a:rPr lang="pt-BR" b="1" baseline="0" dirty="0"/>
                        <a:t> CORRENTE LÍQUIDA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88.924.185,45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248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GASTOS COM 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96752"/>
            <a:ext cx="8229600" cy="576064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12 – Em Milhares de R$ -  Fonte: Contabilidade</a:t>
            </a:r>
          </a:p>
          <a:p>
            <a:pPr>
              <a:buNone/>
            </a:pPr>
            <a:endParaRPr lang="pt-BR" sz="16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9956"/>
              </p:ext>
            </p:extLst>
          </p:nvPr>
        </p:nvGraphicFramePr>
        <p:xfrm>
          <a:off x="158824" y="1628388"/>
          <a:ext cx="8826352" cy="495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551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MAI/24 A ABR/25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511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PODE</a:t>
                      </a:r>
                      <a:r>
                        <a:rPr lang="pt-BR" b="1" baseline="0" dirty="0"/>
                        <a:t>R EXECUTIVO</a:t>
                      </a:r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511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Despesa Total</a:t>
                      </a:r>
                      <a:r>
                        <a:rPr lang="pt-BR" b="1" baseline="0" dirty="0"/>
                        <a:t> com Pessoal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42.718.561,67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48,04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51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Limite Legal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48.019.060,14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29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Receita Corrente</a:t>
                      </a:r>
                      <a:r>
                        <a:rPr lang="pt-BR" b="1" baseline="0" dirty="0"/>
                        <a:t> Líquida</a:t>
                      </a:r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88.924.185,45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98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96752"/>
            <a:ext cx="8229600" cy="432048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13 – Em Milhares de R$ -  Fonte: Sistema Contábil</a:t>
            </a:r>
          </a:p>
          <a:p>
            <a:pPr>
              <a:buNone/>
            </a:pPr>
            <a:endParaRPr lang="pt-BR" sz="16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43964"/>
              </p:ext>
            </p:extLst>
          </p:nvPr>
        </p:nvGraphicFramePr>
        <p:xfrm>
          <a:off x="179512" y="1628800"/>
          <a:ext cx="8784976" cy="495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7361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GASTOS</a:t>
                      </a:r>
                      <a:r>
                        <a:rPr lang="pt-BR" baseline="0" dirty="0"/>
                        <a:t> COM SAÚDE / </a:t>
                      </a:r>
                      <a:r>
                        <a:rPr lang="pt-BR" dirty="0"/>
                        <a:t>JANEIRO</a:t>
                      </a:r>
                      <a:r>
                        <a:rPr lang="pt-BR" baseline="0" dirty="0"/>
                        <a:t> A ABRIL - 2025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361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RECEITAS</a:t>
                      </a:r>
                      <a:r>
                        <a:rPr lang="pt-BR" b="1" baseline="0" dirty="0"/>
                        <a:t> ARRECADADAS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APLICAÇÃO EM SAÚDE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361"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25.162.409,05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6.156.583,61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361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Percentual</a:t>
                      </a:r>
                      <a:r>
                        <a:rPr lang="pt-BR" b="1" baseline="0" dirty="0"/>
                        <a:t> de Aplicação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23,00%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11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Valor</a:t>
                      </a:r>
                      <a:r>
                        <a:rPr lang="pt-BR" baseline="0" dirty="0"/>
                        <a:t> Mínimo (15%) Art. 198 – CF/88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3.774.361,36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7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76470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OBJETIVO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2844" y="2149358"/>
            <a:ext cx="88216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Esta Audiência tem por objetivo abordar, de forma resumida, a execução </a:t>
            </a:r>
            <a:r>
              <a:rPr lang="pt-BR" sz="3200" b="1" dirty="0"/>
              <a:t>ORÇAMENTÁRIA E FINANCEIRA</a:t>
            </a:r>
            <a:r>
              <a:rPr lang="pt-BR" sz="3200" dirty="0"/>
              <a:t> do exercício do 1º quadrimestre de 2025, bem como apresentar a execução das metas de arrecadação estabelecidas na LDO, conforme disposto no § 4º do art. 9º da LRF. </a:t>
            </a:r>
          </a:p>
          <a:p>
            <a:endParaRPr lang="pt-BR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504056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14 – Em Milhares de R$ -  Fonte: Sistema Contábil</a:t>
            </a:r>
          </a:p>
          <a:p>
            <a:pPr>
              <a:buNone/>
            </a:pPr>
            <a:endParaRPr lang="pt-BR" sz="16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32159"/>
              </p:ext>
            </p:extLst>
          </p:nvPr>
        </p:nvGraphicFramePr>
        <p:xfrm>
          <a:off x="230832" y="1628800"/>
          <a:ext cx="8733656" cy="49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1402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GASTOS</a:t>
                      </a:r>
                      <a:r>
                        <a:rPr lang="pt-BR" baseline="0" dirty="0"/>
                        <a:t> COM ENSINO / </a:t>
                      </a:r>
                      <a:r>
                        <a:rPr lang="pt-BR" dirty="0"/>
                        <a:t>JANEIRO</a:t>
                      </a:r>
                      <a:r>
                        <a:rPr lang="pt-BR" baseline="0" dirty="0"/>
                        <a:t> A ABRIL - 2025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402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RECEITAS</a:t>
                      </a:r>
                      <a:r>
                        <a:rPr lang="pt-BR" b="1" baseline="0" dirty="0"/>
                        <a:t> ARRECADADAS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APLICAÇÃO EM ENSINO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4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25.162.409,05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5.501.327,22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402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Percentual</a:t>
                      </a:r>
                      <a:r>
                        <a:rPr lang="pt-BR" b="1" baseline="0" dirty="0"/>
                        <a:t> de Aplicação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21,86%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955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Valor</a:t>
                      </a:r>
                      <a:r>
                        <a:rPr lang="pt-BR" baseline="0" dirty="0"/>
                        <a:t> Mínimo (25%) Art. 212 – CF/88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6.290.602,26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219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FUNDEB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432048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15 – Em Milhares de R$ -  Fonte: Sistema Contábil</a:t>
            </a:r>
          </a:p>
          <a:p>
            <a:pPr>
              <a:buNone/>
            </a:pPr>
            <a:endParaRPr lang="pt-BR" sz="16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811528"/>
              </p:ext>
            </p:extLst>
          </p:nvPr>
        </p:nvGraphicFramePr>
        <p:xfrm>
          <a:off x="323528" y="1700806"/>
          <a:ext cx="8568952" cy="482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1992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GASTOS</a:t>
                      </a:r>
                      <a:r>
                        <a:rPr lang="pt-BR" baseline="0" dirty="0"/>
                        <a:t> COM FUNDEB / </a:t>
                      </a:r>
                      <a:r>
                        <a:rPr lang="pt-BR" dirty="0"/>
                        <a:t>JANEIRO</a:t>
                      </a:r>
                      <a:r>
                        <a:rPr lang="pt-BR" baseline="0" dirty="0"/>
                        <a:t> A ABRIL – 2025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551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RECEITAS</a:t>
                      </a:r>
                      <a:r>
                        <a:rPr lang="pt-BR" b="1" baseline="0" dirty="0"/>
                        <a:t> ARRECADADAS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APLICAÇÃO NO FUNDEB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7.057.208,57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4.254.925,36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657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Percentual</a:t>
                      </a:r>
                      <a:r>
                        <a:rPr lang="pt-BR" b="1" baseline="0" dirty="0"/>
                        <a:t> de Aplicação nos Profissionais da Educação Básica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67,13%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199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Valor</a:t>
                      </a:r>
                      <a:r>
                        <a:rPr lang="pt-BR" baseline="0" dirty="0"/>
                        <a:t> Mínimo (70%) Lei 14.113/2020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4.940.045,99</a:t>
                      </a:r>
                      <a:endParaRPr lang="pt-BR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070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DÍVIDA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76064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16 – Em Milhares de R$ -  Fonte: Contabilidade</a:t>
            </a:r>
          </a:p>
          <a:p>
            <a:pPr>
              <a:buNone/>
            </a:pPr>
            <a:endParaRPr lang="pt-BR" sz="16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1750"/>
              </p:ext>
            </p:extLst>
          </p:nvPr>
        </p:nvGraphicFramePr>
        <p:xfrm>
          <a:off x="251520" y="1455064"/>
          <a:ext cx="8712968" cy="5176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009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LIMITE DA DÍVIDA</a:t>
                      </a:r>
                      <a:r>
                        <a:rPr lang="pt-BR" baseline="0" dirty="0"/>
                        <a:t> PÚBLICA</a:t>
                      </a:r>
                      <a:endParaRPr lang="pt-B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JAN/24</a:t>
                      </a:r>
                      <a:r>
                        <a:rPr lang="pt-BR" baseline="0" dirty="0"/>
                        <a:t> A</a:t>
                      </a:r>
                      <a:r>
                        <a:rPr lang="pt-BR" dirty="0"/>
                        <a:t> ABR</a:t>
                      </a:r>
                      <a:r>
                        <a:rPr lang="pt-BR" baseline="0" dirty="0"/>
                        <a:t>/24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009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VALOR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009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Amortização,</a:t>
                      </a:r>
                      <a:r>
                        <a:rPr lang="pt-BR" b="1" baseline="0" dirty="0"/>
                        <a:t> Juros e Encargos da Dívida Liquidada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1.239.229,62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0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Limite 11,5 da RCL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10.771.215,72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11,5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009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Dívida Consolidada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10.959.503,27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11,7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Limite 120% da RCL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112.395.294,54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Operações de Crédito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Limite 16% da RCL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14.986.039,27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Receita Corrente</a:t>
                      </a:r>
                      <a:r>
                        <a:rPr lang="pt-BR" b="1" baseline="0" dirty="0"/>
                        <a:t> Líquida</a:t>
                      </a:r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93.662.745,45</a:t>
                      </a:r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776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GESTÃO FISCAL - COMPARATIVO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76064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17 – Em Milhares de R$ -  Fonte: Contabilidade</a:t>
            </a:r>
          </a:p>
          <a:p>
            <a:pPr>
              <a:buNone/>
            </a:pPr>
            <a:endParaRPr lang="pt-BR" sz="16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961265"/>
              </p:ext>
            </p:extLst>
          </p:nvPr>
        </p:nvGraphicFramePr>
        <p:xfrm>
          <a:off x="107504" y="1556792"/>
          <a:ext cx="8856985" cy="518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7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9323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ITENS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COMPARATIVO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323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30/04/2024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30/04/2025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323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Receitas Fiscais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28.838.378,00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34.223.474,70</a:t>
                      </a:r>
                      <a:endParaRPr lang="pt-BR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32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Despesas</a:t>
                      </a:r>
                      <a:r>
                        <a:rPr lang="pt-BR" baseline="0" dirty="0"/>
                        <a:t> Fiscais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26.377.280,51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25.061.883,39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323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Resultado</a:t>
                      </a:r>
                      <a:r>
                        <a:rPr lang="pt-BR" b="1" baseline="0" dirty="0"/>
                        <a:t> Primário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2.461.097,49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9.161.591,31</a:t>
                      </a:r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Dívida Consolidada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4.621.003,53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4.643.355,36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Receita Corrente</a:t>
                      </a:r>
                      <a:r>
                        <a:rPr lang="pt-BR" b="1" baseline="0" dirty="0"/>
                        <a:t> Líquida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79.749.351,96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93.662.745,45</a:t>
                      </a:r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539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AUDIÊNCIA PÚBLICA</a:t>
            </a:r>
            <a:br>
              <a:rPr lang="pt-BR" b="1" dirty="0">
                <a:latin typeface="Arial" pitchFamily="34" charset="0"/>
                <a:cs typeface="Arial" pitchFamily="34" charset="0"/>
              </a:rPr>
            </a:br>
            <a:r>
              <a:rPr lang="pt-BR" b="1" dirty="0">
                <a:latin typeface="Arial" pitchFamily="34" charset="0"/>
                <a:cs typeface="Arial" pitchFamily="34" charset="0"/>
              </a:rPr>
              <a:t>1º QUADRIMESTRE - 2025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2708920"/>
            <a:ext cx="916305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METAS ARRECADAÇÃO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9962" y="966738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1 – Em Milhares de R$ -  Fonte: Contabilidade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256674"/>
              </p:ext>
            </p:extLst>
          </p:nvPr>
        </p:nvGraphicFramePr>
        <p:xfrm>
          <a:off x="251520" y="1340768"/>
          <a:ext cx="8568951" cy="526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797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Receitas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Meta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Execução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15">
                <a:tc>
                  <a:txBody>
                    <a:bodyPr/>
                    <a:lstStyle/>
                    <a:p>
                      <a:r>
                        <a:rPr lang="pt-BR" sz="1600" b="1" dirty="0"/>
                        <a:t>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88.167.615,00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34.222.853,52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38,81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115">
                <a:tc>
                  <a:txBody>
                    <a:bodyPr/>
                    <a:lstStyle/>
                    <a:p>
                      <a:r>
                        <a:rPr lang="pt-BR" sz="1600" dirty="0"/>
                        <a:t>Tributárias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10.424.475,00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4.647.973,52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44,58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15">
                <a:tc>
                  <a:txBody>
                    <a:bodyPr/>
                    <a:lstStyle/>
                    <a:p>
                      <a:r>
                        <a:rPr lang="pt-BR" sz="1600" dirty="0"/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2.670.000,00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966.984,80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36,22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115">
                <a:tc>
                  <a:txBody>
                    <a:bodyPr/>
                    <a:lstStyle/>
                    <a:p>
                      <a:r>
                        <a:rPr lang="pt-BR" sz="1600" dirty="0"/>
                        <a:t>Patrimoniais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1.546.000,00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807.357,96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52,22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115">
                <a:tc>
                  <a:txBody>
                    <a:bodyPr/>
                    <a:lstStyle/>
                    <a:p>
                      <a:r>
                        <a:rPr lang="pt-BR" sz="1600" dirty="0"/>
                        <a:t>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6.620,00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26,48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115">
                <a:tc>
                  <a:txBody>
                    <a:bodyPr/>
                    <a:lstStyle/>
                    <a:p>
                      <a:r>
                        <a:rPr lang="pt-BR" sz="1600" dirty="0"/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73.348.640,00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27.745.487,20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37,83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585">
                <a:tc>
                  <a:txBody>
                    <a:bodyPr/>
                    <a:lstStyle/>
                    <a:p>
                      <a:r>
                        <a:rPr lang="pt-BR" sz="1600" dirty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153.500,00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48.430,04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31,55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797">
                <a:tc>
                  <a:txBody>
                    <a:bodyPr/>
                    <a:lstStyle/>
                    <a:p>
                      <a:r>
                        <a:rPr lang="pt-BR" sz="1600" b="1" dirty="0"/>
                        <a:t>Receitas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1.725.500,00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804.889,87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46,64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797">
                <a:tc>
                  <a:txBody>
                    <a:bodyPr/>
                    <a:lstStyle/>
                    <a:p>
                      <a:r>
                        <a:rPr lang="pt-BR" sz="1600" dirty="0"/>
                        <a:t>Operações</a:t>
                      </a:r>
                      <a:r>
                        <a:rPr lang="pt-BR" sz="1600" baseline="0" dirty="0"/>
                        <a:t> de Crédito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797">
                <a:tc>
                  <a:txBody>
                    <a:bodyPr/>
                    <a:lstStyle/>
                    <a:p>
                      <a:r>
                        <a:rPr lang="pt-BR" sz="1600" dirty="0"/>
                        <a:t>Alienação de Bens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793.500,00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280.582,37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35,36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797">
                <a:tc>
                  <a:txBody>
                    <a:bodyPr/>
                    <a:lstStyle/>
                    <a:p>
                      <a:pPr algn="l"/>
                      <a:r>
                        <a:rPr lang="pt-BR" sz="1600" dirty="0"/>
                        <a:t>Transferências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932.000,00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524.307,50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56,25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797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797">
                <a:tc>
                  <a:txBody>
                    <a:bodyPr/>
                    <a:lstStyle/>
                    <a:p>
                      <a:r>
                        <a:rPr lang="pt-BR" sz="1600" b="1" dirty="0"/>
                        <a:t>Receitas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88.893.115,00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35.027.743,39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39,40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60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9640" cy="543197"/>
          </a:xfrm>
        </p:spPr>
        <p:txBody>
          <a:bodyPr>
            <a:normAutofit/>
          </a:bodyPr>
          <a:lstStyle/>
          <a:p>
            <a:r>
              <a:rPr lang="pt-BR" sz="2400" b="1" dirty="0"/>
              <a:t>PREVISÃO DAS RECEITAS CORRENTES X EXECUÇÃO 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27935"/>
              </p:ext>
            </p:extLst>
          </p:nvPr>
        </p:nvGraphicFramePr>
        <p:xfrm>
          <a:off x="251520" y="980728"/>
          <a:ext cx="8712969" cy="5764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22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bg1"/>
                          </a:solidFill>
                        </a:rPr>
                        <a:t>Tabela 2</a:t>
                      </a:r>
                      <a:r>
                        <a:rPr lang="pt-BR" sz="1600" baseline="0" dirty="0">
                          <a:solidFill>
                            <a:schemeClr val="bg1"/>
                          </a:solidFill>
                        </a:rPr>
                        <a:t> – Fonte: </a:t>
                      </a:r>
                      <a:r>
                        <a:rPr lang="pt-BR" sz="1600" dirty="0"/>
                        <a:t>Contabilidade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1600" dirty="0">
                          <a:solidFill>
                            <a:schemeClr val="bg1"/>
                          </a:solidFill>
                        </a:rPr>
                        <a:t>Receitas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bg1"/>
                          </a:solidFill>
                        </a:rPr>
                        <a:t>2025</a:t>
                      </a:r>
                      <a:r>
                        <a:rPr lang="pt-BR" sz="1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</a:rPr>
                        <a:t>– Em</a:t>
                      </a:r>
                      <a:r>
                        <a:rPr lang="pt-BR" sz="1600" baseline="0" dirty="0">
                          <a:solidFill>
                            <a:schemeClr val="bg1"/>
                          </a:solidFill>
                        </a:rPr>
                        <a:t> Milhares de R$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22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Previsão</a:t>
                      </a:r>
                      <a:r>
                        <a:rPr lang="pt-BR" sz="1600" b="1" baseline="0" dirty="0">
                          <a:solidFill>
                            <a:schemeClr val="bg1"/>
                          </a:solidFill>
                        </a:rPr>
                        <a:t> Anual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Execução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2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Próprias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IPTU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3.216.075,00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1.921.845,03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59,75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ISSQN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1.816.900,00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731.806,12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40,28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IRRF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2.725.500,00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892.412,31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32,74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547">
                <a:tc>
                  <a:txBody>
                    <a:bodyPr/>
                    <a:lstStyle/>
                    <a:p>
                      <a:r>
                        <a:rPr lang="pt-BR" sz="1600" dirty="0"/>
                        <a:t>ITBI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1.080.000,00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442.927,41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41,01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82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Transferidas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FPM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33.020.000,00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10.049.160,75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30,43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ICMS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11.188.000,00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3.876.585,48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34,65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IPVA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3.145.000,00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2.960.392,08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94,13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FNS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7.347.000,00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2.659.423,90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36,20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15.546.000,00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6.268.022,62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40,32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r>
                        <a:rPr lang="pt-BR" sz="1600" dirty="0"/>
                        <a:t>FNDE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1.166.000,00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452.849,96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38,84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34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784976" cy="792088"/>
          </a:xfrm>
        </p:spPr>
        <p:txBody>
          <a:bodyPr>
            <a:noAutofit/>
          </a:bodyPr>
          <a:lstStyle/>
          <a:p>
            <a:pPr algn="l"/>
            <a:r>
              <a:rPr lang="pt-BR" sz="3200" b="1" dirty="0"/>
              <a:t>COMPARATIVO RECEITAS PRÓPRIAS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1124744"/>
            <a:ext cx="8229600" cy="43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dirty="0"/>
              <a:t>Tabela 3 – Em Milhares de R$ -  Fonte: Contabilidade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32194"/>
              </p:ext>
            </p:extLst>
          </p:nvPr>
        </p:nvGraphicFramePr>
        <p:xfrm>
          <a:off x="86816" y="1556792"/>
          <a:ext cx="8949679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2514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Receitas Próprias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Variação %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IPTU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1.824.769,23</a:t>
                      </a:r>
                      <a:endParaRPr lang="pt-BR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1.921.845,03</a:t>
                      </a:r>
                      <a:endParaRPr lang="pt-BR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ISSQN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563.053,97</a:t>
                      </a:r>
                      <a:endParaRPr lang="pt-BR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731.806,12</a:t>
                      </a:r>
                      <a:endParaRPr lang="pt-BR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29,97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IRRF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1.008.706,28</a:t>
                      </a:r>
                      <a:endParaRPr lang="pt-BR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892.412,31</a:t>
                      </a:r>
                      <a:endParaRPr lang="pt-BR" sz="2000" dirty="0">
                        <a:latin typeface="+mn-lt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-11,53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ITBI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219.023,42</a:t>
                      </a:r>
                      <a:endParaRPr lang="pt-BR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442.927,41</a:t>
                      </a:r>
                      <a:endParaRPr lang="pt-BR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102,23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4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COMPARATIVO RECEITAS TRANSFERIDAS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76064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4 – Em Milhares de R$ -  Fonte: Contabilidade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48479"/>
              </p:ext>
            </p:extLst>
          </p:nvPr>
        </p:nvGraphicFramePr>
        <p:xfrm>
          <a:off x="142845" y="1412777"/>
          <a:ext cx="8821644" cy="5159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3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8695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Receitas Transferidas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Variação %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58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9.405.793,04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10.049.160,75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6,84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58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ICMS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3.177.093,21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3.876.585,48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22,01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58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IPVA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2.846.239,09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2.960.392,08</a:t>
                      </a:r>
                      <a:endParaRPr lang="pt-BR" sz="20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0,49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58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1.797.161,43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2.659.423,90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47,98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58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4.430.891,14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6.268.022,62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41,46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86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385.385,00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452.849,96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17,50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08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COMPARATIVO RECEITAS CAPITAL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32048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5 – Em Milhares de R$ -  Fonte: Contab2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490749"/>
              </p:ext>
            </p:extLst>
          </p:nvPr>
        </p:nvGraphicFramePr>
        <p:xfrm>
          <a:off x="142844" y="1628800"/>
          <a:ext cx="8821644" cy="49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2106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Receitas Transferidas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Variação %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19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Operações de Crédito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99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Alienação de Bens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246.632,89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280.582,37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13,76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26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Transferências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550.130,05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524.307,50</a:t>
                      </a:r>
                      <a:endParaRPr lang="pt-BR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-4,69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29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DESPESAS EMPENHADAS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6309320"/>
            <a:ext cx="8229600" cy="360040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6 – Em Milhares de R$ -  Fonte: Contabilidade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21782"/>
              </p:ext>
            </p:extLst>
          </p:nvPr>
        </p:nvGraphicFramePr>
        <p:xfrm>
          <a:off x="142844" y="1124744"/>
          <a:ext cx="8858311" cy="518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94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Despesas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65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Dotação Atualizada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Execução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551">
                <a:tc>
                  <a:txBody>
                    <a:bodyPr/>
                    <a:lstStyle/>
                    <a:p>
                      <a:r>
                        <a:rPr lang="pt-BR" b="1" dirty="0"/>
                        <a:t>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84.254.839,11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33.231.107,89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39,44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r>
                        <a:rPr lang="pt-BR" dirty="0"/>
                        <a:t>Pessoal</a:t>
                      </a:r>
                      <a:r>
                        <a:rPr lang="pt-BR" baseline="0" dirty="0"/>
                        <a:t> e Encargos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49.908.898,97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14.065.457,71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28,18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385">
                <a:tc>
                  <a:txBody>
                    <a:bodyPr/>
                    <a:lstStyle/>
                    <a:p>
                      <a:r>
                        <a:rPr lang="pt-BR" dirty="0"/>
                        <a:t>Juros</a:t>
                      </a:r>
                      <a:r>
                        <a:rPr lang="pt-BR" baseline="0" dirty="0"/>
                        <a:t> e Encargos 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1.071.754,95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836.968,31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78,09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r>
                        <a:rPr lang="pt-BR" dirty="0"/>
                        <a:t>Outras</a:t>
                      </a:r>
                      <a:r>
                        <a:rPr lang="pt-BR" baseline="0" dirty="0"/>
                        <a:t>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33.274.185,19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18.328.681,87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55,08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r>
                        <a:rPr lang="pt-BR" b="1" dirty="0"/>
                        <a:t>Despesas</a:t>
                      </a:r>
                      <a:r>
                        <a:rPr lang="pt-BR" b="1" baseline="0" dirty="0"/>
                        <a:t>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10.542.310,84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2.717.212,18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25,77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r>
                        <a:rPr lang="pt-BR" dirty="0"/>
                        <a:t>Investimentos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8.416.685,84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600.579,98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950">
                <a:tc>
                  <a:txBody>
                    <a:bodyPr/>
                    <a:lstStyle/>
                    <a:p>
                      <a:r>
                        <a:rPr lang="pt-BR" dirty="0"/>
                        <a:t>Amortização</a:t>
                      </a:r>
                      <a:r>
                        <a:rPr lang="pt-BR" baseline="0" dirty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2.125.625,00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2.116.632,20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99,58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950">
                <a:tc>
                  <a:txBody>
                    <a:bodyPr/>
                    <a:lstStyle/>
                    <a:p>
                      <a:r>
                        <a:rPr lang="pt-BR" dirty="0"/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10.000,00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67490"/>
                  </a:ext>
                </a:extLst>
              </a:tr>
              <a:tr h="42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94.807.149,95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35.948.320,07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37,92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68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832" y="274638"/>
            <a:ext cx="8455968" cy="1143000"/>
          </a:xfrm>
        </p:spPr>
        <p:txBody>
          <a:bodyPr>
            <a:normAutofit/>
          </a:bodyPr>
          <a:lstStyle/>
          <a:p>
            <a:r>
              <a:rPr lang="pt-BR" sz="2800" b="1" dirty="0"/>
              <a:t>COMPARATIVO DESPESAS CORRENTES – JAN A ABR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32048"/>
          </a:xfrm>
        </p:spPr>
        <p:txBody>
          <a:bodyPr/>
          <a:lstStyle/>
          <a:p>
            <a:pPr>
              <a:buNone/>
            </a:pPr>
            <a:r>
              <a:rPr lang="pt-BR" sz="1600" dirty="0"/>
              <a:t>Tabela 7 – Em Milhares de R$ -  Fonte: Sistema Contábil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39769"/>
              </p:ext>
            </p:extLst>
          </p:nvPr>
        </p:nvGraphicFramePr>
        <p:xfrm>
          <a:off x="230832" y="1556792"/>
          <a:ext cx="8589639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558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DESPESAS CORRENTES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Variação %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33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Pessoal e Encargos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14.929.026,44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14.065.457,71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-5,78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3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Juros</a:t>
                      </a:r>
                      <a:r>
                        <a:rPr lang="pt-BR" baseline="0" dirty="0"/>
                        <a:t> e Encargos Dívida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311.303,88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836.968,31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168,88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9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Subvenções/Contribuições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>
                          <a:solidFill>
                            <a:schemeClr val="tx1"/>
                          </a:solidFill>
                        </a:rPr>
                        <a:t>1.073.188,46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>
                          <a:solidFill>
                            <a:schemeClr val="tx1"/>
                          </a:solidFill>
                        </a:rPr>
                        <a:t>504.151,66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-53,02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55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Material</a:t>
                      </a:r>
                      <a:r>
                        <a:rPr lang="pt-BR" baseline="0" dirty="0"/>
                        <a:t> de Consumo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2.772.722,64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2.998.421,15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8,13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55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Serviços</a:t>
                      </a:r>
                      <a:r>
                        <a:rPr lang="pt-BR" baseline="0" dirty="0"/>
                        <a:t> de Terceiros – PJ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7.685.545,92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6.115.229,77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-20,43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61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Distribuição Gratuita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32.310,00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39.160,00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21,2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987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13878</TotalTime>
  <Words>1110</Words>
  <Application>Microsoft Office PowerPoint</Application>
  <PresentationFormat>Apresentação na tela (4:3)</PresentationFormat>
  <Paragraphs>457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do Office</vt:lpstr>
      <vt:lpstr>AUDIÊNCIA PÚBLICA 1º QUADRIMESTRE - 2025</vt:lpstr>
      <vt:lpstr>Apresentação do PowerPoint</vt:lpstr>
      <vt:lpstr>METAS ARRECADAÇÃO – JAN A ABR</vt:lpstr>
      <vt:lpstr>PREVISÃO DAS RECEITAS CORRENTES X EXECUÇÃO  – JAN A ABR</vt:lpstr>
      <vt:lpstr>COMPARATIVO RECEITAS PRÓPRIAS – JAN A ABR</vt:lpstr>
      <vt:lpstr>COMPARATIVO RECEITAS TRANSFERIDAS – JAN A ABR</vt:lpstr>
      <vt:lpstr>COMPARATIVO RECEITAS CAPITAL – JAN A ABR</vt:lpstr>
      <vt:lpstr>DESPESAS EMPENHADAS – JAN A ABR</vt:lpstr>
      <vt:lpstr>COMPARATIVO DESPESAS CORRENTES – JAN A ABR</vt:lpstr>
      <vt:lpstr>COMPARATIVO DESPESAS CAPITAL – JAN A ABR</vt:lpstr>
      <vt:lpstr>REPASSES AO PODER LEGISLATIVO – JAN A ABR</vt:lpstr>
      <vt:lpstr>Apresentação do PowerPoint</vt:lpstr>
      <vt:lpstr>DISPONIBILIDADE DE CAIXA – ABR/2025</vt:lpstr>
      <vt:lpstr>DÍVIDA FLUTUANTE</vt:lpstr>
      <vt:lpstr>DEMAIS DÍVIDAS A PAGAR – FUNDADA - 2025</vt:lpstr>
      <vt:lpstr>Apresentação do PowerPoint</vt:lpstr>
      <vt:lpstr>RECEITA CORRENTE LÍQUIDA</vt:lpstr>
      <vt:lpstr>GASTOS COM PESSOAL</vt:lpstr>
      <vt:lpstr>SAÚDE</vt:lpstr>
      <vt:lpstr>ENSINO</vt:lpstr>
      <vt:lpstr>FUNDEB</vt:lpstr>
      <vt:lpstr>DÍVIDA PÚBLICA</vt:lpstr>
      <vt:lpstr>GESTÃO FISCAL - COMPARATIVO</vt:lpstr>
      <vt:lpstr>AUDIÊNCIA PÚBLICA 1º QUADRIMESTRE - 2025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3º QUADRIMESTRE</dc:title>
  <dc:creator>Leonardo</dc:creator>
  <cp:lastModifiedBy>Admin</cp:lastModifiedBy>
  <cp:revision>1237</cp:revision>
  <cp:lastPrinted>2018-02-22T12:55:02Z</cp:lastPrinted>
  <dcterms:created xsi:type="dcterms:W3CDTF">2014-02-23T13:20:53Z</dcterms:created>
  <dcterms:modified xsi:type="dcterms:W3CDTF">2025-05-23T14:21:34Z</dcterms:modified>
</cp:coreProperties>
</file>